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35"/>
  </p:notesMasterIdLst>
  <p:handoutMasterIdLst>
    <p:handoutMasterId r:id="rId36"/>
  </p:handoutMasterIdLst>
  <p:sldIdLst>
    <p:sldId id="256" r:id="rId3"/>
    <p:sldId id="339" r:id="rId4"/>
    <p:sldId id="369" r:id="rId5"/>
    <p:sldId id="370" r:id="rId6"/>
    <p:sldId id="371" r:id="rId7"/>
    <p:sldId id="377" r:id="rId8"/>
    <p:sldId id="350" r:id="rId9"/>
    <p:sldId id="356" r:id="rId10"/>
    <p:sldId id="357" r:id="rId11"/>
    <p:sldId id="358" r:id="rId12"/>
    <p:sldId id="353" r:id="rId13"/>
    <p:sldId id="354" r:id="rId14"/>
    <p:sldId id="359" r:id="rId15"/>
    <p:sldId id="360" r:id="rId16"/>
    <p:sldId id="361" r:id="rId17"/>
    <p:sldId id="352" r:id="rId18"/>
    <p:sldId id="375" r:id="rId19"/>
    <p:sldId id="382" r:id="rId20"/>
    <p:sldId id="394" r:id="rId21"/>
    <p:sldId id="381" r:id="rId22"/>
    <p:sldId id="395" r:id="rId23"/>
    <p:sldId id="396" r:id="rId24"/>
    <p:sldId id="407" r:id="rId25"/>
    <p:sldId id="398" r:id="rId26"/>
    <p:sldId id="399" r:id="rId27"/>
    <p:sldId id="400" r:id="rId28"/>
    <p:sldId id="401" r:id="rId29"/>
    <p:sldId id="374" r:id="rId30"/>
    <p:sldId id="397" r:id="rId31"/>
    <p:sldId id="335" r:id="rId32"/>
    <p:sldId id="334" r:id="rId33"/>
    <p:sldId id="389" r:id="rId34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rdia New" panose="020B0304020202020204" pitchFamily="34" charset="-34"/>
      <p:regular r:id="rId43"/>
      <p:bold r:id="rId44"/>
      <p:italic r:id="rId45"/>
      <p:boldItalic r:id="rId46"/>
    </p:embeddedFont>
    <p:embeddedFont>
      <p:font typeface="TH Sarabun New" panose="020B0500040200020003" pitchFamily="34" charset="-34"/>
      <p:regular r:id="rId47"/>
      <p:bold r:id="rId48"/>
      <p:italic r:id="rId49"/>
      <p:boldItalic r:id="rId50"/>
    </p:embeddedFont>
    <p:embeddedFont>
      <p:font typeface="Chaparral Pro Light" panose="02060403030505090203" charset="0"/>
      <p: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keao Tangprasert" initials="KT" lastIdx="2" clrIdx="0">
    <p:extLst>
      <p:ext uri="{19B8F6BF-5375-455C-9EA6-DF929625EA0E}">
        <p15:presenceInfo xmlns:p15="http://schemas.microsoft.com/office/powerpoint/2012/main" userId="Komkeao Tangpras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F7B7"/>
    <a:srgbClr val="F4FF8F"/>
    <a:srgbClr val="08AE9E"/>
    <a:srgbClr val="0DF138"/>
    <a:srgbClr val="DDAF2C"/>
    <a:srgbClr val="F3C132"/>
    <a:srgbClr val="F5C332"/>
    <a:srgbClr val="EAFF25"/>
    <a:srgbClr val="F9FFC1"/>
    <a:srgbClr val="F4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สไตล์สีอ่อน 1 - เน้น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สไตล์ธีม 1 - เน้น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88148" autoAdjust="0"/>
  </p:normalViewPr>
  <p:slideViewPr>
    <p:cSldViewPr>
      <p:cViewPr varScale="1">
        <p:scale>
          <a:sx n="84" d="100"/>
          <a:sy n="84" d="100"/>
        </p:scale>
        <p:origin x="870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คอลัมน์1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CB6-45B1-B5E9-1742469105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CB6-45B1-B5E9-17424691050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63%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B6-45B1-B5E9-17424691050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37%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B6-45B1-B5E9-174246910505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โปรแกรมที่แล้วเสร็จ</c:v>
                </c:pt>
                <c:pt idx="1">
                  <c:v>โปรแกรมทั้งหมด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0.63</c:v>
                </c:pt>
                <c:pt idx="1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B6-45B1-B5E9-17424691050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B17AD-9ED5-4500-B263-437E713BC877}" type="datetimeFigureOut">
              <a:rPr lang="th-TH" smtClean="0"/>
              <a:t>25/11/60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BD18C-743E-4DA1-B11A-EDFA9074D5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01729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8FBCE-CE2F-4E04-8507-BDC5041F4C0D}" type="datetimeFigureOut">
              <a:rPr lang="th-TH" smtClean="0"/>
              <a:t>25/11/60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342F-3C9B-40EC-92F1-08794489AC4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2529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939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8021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297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418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370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3448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8400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52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1298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796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022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430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3349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024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8150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7296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77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333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63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002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087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281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350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708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083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268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242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802"/>
            <a:ext cx="3008313" cy="87153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8" y="204802"/>
            <a:ext cx="5111751" cy="4389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5"/>
            <a:ext cx="3008313" cy="3517900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1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3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1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1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5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5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27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7"/>
            <a:ext cx="7772400" cy="11255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7"/>
            <a:ext cx="403860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0938"/>
            <a:ext cx="4040188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961"/>
            <a:ext cx="4040188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0938"/>
            <a:ext cx="4041775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961"/>
            <a:ext cx="4041775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685733" rtl="0" eaLnBrk="1" latinLnBrk="1" hangingPunct="1">
        <a:spcBef>
          <a:spcPct val="0"/>
        </a:spcBef>
        <a:buNone/>
        <a:defRPr sz="27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50" indent="-257150" algn="l" defTabSz="68573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56" indent="-214292" algn="l" defTabSz="685733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4" algn="l" defTabSz="685733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3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3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7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6256" y="69070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0000"/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68573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0" indent="-257150" algn="l" defTabSz="6857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56" indent="-214292" algn="l" defTabSz="68573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4" algn="l" defTabSz="68573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3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F159801-B864-4284-95F3-06BF54FECD0F}"/>
              </a:ext>
            </a:extLst>
          </p:cNvPr>
          <p:cNvSpPr txBox="1"/>
          <p:nvPr/>
        </p:nvSpPr>
        <p:spPr>
          <a:xfrm>
            <a:off x="151559" y="1410288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  <a:t>ระบบจัดการโครงงานและงานวิจัยคอมพิวเตอร์</a:t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  <a:t>COMPUTER RESEARCHES AN PROJECTS MANAGEMENT SYSTEM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816E25D-E777-4688-B4D0-43296FDBA06E}"/>
              </a:ext>
            </a:extLst>
          </p:cNvPr>
          <p:cNvSpPr txBox="1"/>
          <p:nvPr/>
        </p:nvSpPr>
        <p:spPr>
          <a:xfrm>
            <a:off x="1897499" y="2695729"/>
            <a:ext cx="532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โดย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573020361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-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9 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นายคมเคียว   ตั้งประเสริฐ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573021086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-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0 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นางสาวคุณ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ัญญา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 ยุปาระมี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endParaRPr lang="th-TH" sz="2800" dirty="0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82BC9899-7C42-4EF0-9131-8DE0315EB2C0}"/>
              </a:ext>
            </a:extLst>
          </p:cNvPr>
          <p:cNvSpPr/>
          <p:nvPr/>
        </p:nvSpPr>
        <p:spPr>
          <a:xfrm>
            <a:off x="5274427" y="4681835"/>
            <a:ext cx="3903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 </a:t>
            </a:r>
            <a:r>
              <a:rPr lang="th-TH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อาจารย์ที่ปรึกษา : ดร.นันท์นภัส ม่วงมิ่งสุข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3E6F7F2-44A2-441A-BAAF-71DEF2C3416F}"/>
              </a:ext>
            </a:extLst>
          </p:cNvPr>
          <p:cNvSpPr/>
          <p:nvPr/>
        </p:nvSpPr>
        <p:spPr>
          <a:xfrm>
            <a:off x="3541323" y="557504"/>
            <a:ext cx="204094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ai Sans Lite" panose="02000000000000000000"/>
              </a:rPr>
              <a:t>CSC 2560/7</a:t>
            </a:r>
            <a:endParaRPr lang="en-US" sz="40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ai Sans Lite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1566612" y="1875769"/>
            <a:ext cx="1584176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8CAB54CB-E8B9-490D-ACD1-BC41A29A9C39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55253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23/47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A03C8DE-4DA9-4582-9F1E-D015747C7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89" y="1578648"/>
            <a:ext cx="7095441" cy="3239567"/>
          </a:xfrm>
          <a:prstGeom prst="rect">
            <a:avLst/>
          </a:prstGeom>
        </p:spPr>
      </p:pic>
      <p:sp>
        <p:nvSpPr>
          <p:cNvPr id="7" name="เครื่องหมายบั้ง 15">
            <a:extLst>
              <a:ext uri="{FF2B5EF4-FFF2-40B4-BE49-F238E27FC236}">
                <a16:creationId xmlns:a16="http://schemas.microsoft.com/office/drawing/2014/main" id="{C303330B-7377-4FED-8435-A97AB09934BB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8805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24/47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1CEFB55-8773-45A7-80A2-7350DD7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89" y="1494826"/>
            <a:ext cx="7452320" cy="3403377"/>
          </a:xfrm>
          <a:prstGeom prst="rect">
            <a:avLst/>
          </a:prstGeom>
        </p:spPr>
      </p:pic>
      <p:sp>
        <p:nvSpPr>
          <p:cNvPr id="7" name="เครื่องหมายบั้ง 15">
            <a:extLst>
              <a:ext uri="{FF2B5EF4-FFF2-40B4-BE49-F238E27FC236}">
                <a16:creationId xmlns:a16="http://schemas.microsoft.com/office/drawing/2014/main" id="{AB223B12-C659-474D-9600-DC2944377CDB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7635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4884601" y="1875769"/>
            <a:ext cx="1584176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9D6E83E0-728D-499D-9553-A816B45FAFDD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168674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26/47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4355976" y="2211710"/>
            <a:ext cx="934406" cy="263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90722374-3247-44F9-A511-E0353D341E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72438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27/47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6306090" y="1875769"/>
            <a:ext cx="1584176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7957B43E-2879-4A19-B070-696F7DFB39F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94684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28/47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9" name="รูปภาพ 8" descr="ผลการค้นหารูปภาพสำหรับ Kibana">
            <a:extLst>
              <a:ext uri="{FF2B5EF4-FFF2-40B4-BE49-F238E27FC236}">
                <a16:creationId xmlns:a16="http://schemas.microsoft.com/office/drawing/2014/main" id="{238AEC05-EDC1-4C09-AA92-61965472AF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01" y="1487051"/>
            <a:ext cx="6627983" cy="35445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เครื่องหมายบั้ง 15">
            <a:extLst>
              <a:ext uri="{FF2B5EF4-FFF2-40B4-BE49-F238E27FC236}">
                <a16:creationId xmlns:a16="http://schemas.microsoft.com/office/drawing/2014/main" id="{8DC4117A-1A69-4EAB-8DB7-EC7B71AFB136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402176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29/47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ความต้องการของระบบ</a:t>
            </a: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3BE9DDBA-CA5A-43C4-B40E-399EC26E97BC}"/>
              </a:ext>
            </a:extLst>
          </p:cNvPr>
          <p:cNvSpPr/>
          <p:nvPr/>
        </p:nvSpPr>
        <p:spPr>
          <a:xfrm>
            <a:off x="539552" y="1490945"/>
            <a:ext cx="2512894" cy="9704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     สิทธิ์ใช้งานระบบ</a:t>
            </a:r>
            <a:endParaRPr lang="en-US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5A86FD9-7166-4574-A2F8-6BC14A8A0272}"/>
              </a:ext>
            </a:extLst>
          </p:cNvPr>
          <p:cNvSpPr/>
          <p:nvPr/>
        </p:nvSpPr>
        <p:spPr>
          <a:xfrm>
            <a:off x="3275856" y="1484069"/>
            <a:ext cx="2512894" cy="9704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ระบบแจ้งความ     ต้องการที่ปรึกษา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ADF222A-7586-4179-A102-ECDCCC373D26}"/>
              </a:ext>
            </a:extLst>
          </p:cNvPr>
          <p:cNvSpPr/>
          <p:nvPr/>
        </p:nvSpPr>
        <p:spPr>
          <a:xfrm>
            <a:off x="561915" y="2734979"/>
            <a:ext cx="2512894" cy="9704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ระบบเปลี่ยน               ที่ปรึกษาโครงงาน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95BF593-20AE-4E1B-A796-42138B16B2FF}"/>
              </a:ext>
            </a:extLst>
          </p:cNvPr>
          <p:cNvSpPr/>
          <p:nvPr/>
        </p:nvSpPr>
        <p:spPr>
          <a:xfrm>
            <a:off x="6012160" y="1484069"/>
            <a:ext cx="2512894" cy="970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ระบบจัดการโครงงานสำหรับนักศึกษา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1B5A843-7A04-4006-B9B0-26DA9BD3C143}"/>
              </a:ext>
            </a:extLst>
          </p:cNvPr>
          <p:cNvSpPr/>
          <p:nvPr/>
        </p:nvSpPr>
        <p:spPr>
          <a:xfrm>
            <a:off x="3275856" y="2721227"/>
            <a:ext cx="2512894" cy="9704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ระบบสืบค้น           ข้อมูลโครงงาน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F55C189-C53C-4EDB-A99F-B829F267EA8D}"/>
              </a:ext>
            </a:extLst>
          </p:cNvPr>
          <p:cNvSpPr/>
          <p:nvPr/>
        </p:nvSpPr>
        <p:spPr>
          <a:xfrm>
            <a:off x="3295336" y="3979013"/>
            <a:ext cx="2493414" cy="9457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ระบบข่าวสาร ประกาศ และประชาสัมพันธ์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DF997A6B-DB4F-4235-8377-C383FBBCAC2C}"/>
              </a:ext>
            </a:extLst>
          </p:cNvPr>
          <p:cNvSpPr/>
          <p:nvPr/>
        </p:nvSpPr>
        <p:spPr>
          <a:xfrm>
            <a:off x="6012160" y="3979014"/>
            <a:ext cx="2512894" cy="9457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ระบบปฏิทินการดำเนินงาน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ED499760-4889-4B24-BA03-48A88831ADBB}"/>
              </a:ext>
            </a:extLst>
          </p:cNvPr>
          <p:cNvSpPr/>
          <p:nvPr/>
        </p:nvSpPr>
        <p:spPr>
          <a:xfrm>
            <a:off x="539552" y="3979013"/>
            <a:ext cx="2512894" cy="945746"/>
          </a:xfrm>
          <a:prstGeom prst="rect">
            <a:avLst/>
          </a:prstGeom>
          <a:solidFill>
            <a:srgbClr val="F4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ระบบออกรายงาน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F792673-7FA1-4114-9F27-F15C8321DCB3}"/>
              </a:ext>
            </a:extLst>
          </p:cNvPr>
          <p:cNvSpPr/>
          <p:nvPr/>
        </p:nvSpPr>
        <p:spPr>
          <a:xfrm>
            <a:off x="6019056" y="2721227"/>
            <a:ext cx="2505998" cy="970496"/>
          </a:xfrm>
          <a:prstGeom prst="rect">
            <a:avLst/>
          </a:prstGeom>
          <a:solidFill>
            <a:srgbClr val="8CF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ระบบดาวน์โหลดเอกสารและแบบฟอร์มโครงงาน</a:t>
            </a:r>
            <a:endParaRPr lang="en-US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เครื่องหมายบั้ง 15">
            <a:extLst>
              <a:ext uri="{FF2B5EF4-FFF2-40B4-BE49-F238E27FC236}">
                <a16:creationId xmlns:a16="http://schemas.microsoft.com/office/drawing/2014/main" id="{99117620-1675-48E7-AE64-529B8061693C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213125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30/47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User Type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3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3" name="รูปภาพ 2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D771DD5-9EB9-4F79-B21E-5F3CDD9E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9" y="1905751"/>
            <a:ext cx="1485252" cy="1485252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EF06D62F-ABE6-4B94-B177-C9F589E65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77" y="1890093"/>
            <a:ext cx="1500910" cy="1500910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AAB39504-52ED-4753-AA3F-47B3C48C93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6" y="1860597"/>
            <a:ext cx="1500910" cy="150091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129191D-8616-4AA2-B887-63FE3E7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79662"/>
            <a:ext cx="1581845" cy="1581845"/>
          </a:xfrm>
          <a:prstGeom prst="rect">
            <a:avLst/>
          </a:prstGeom>
        </p:spPr>
      </p:pic>
      <p:sp>
        <p:nvSpPr>
          <p:cNvPr id="19" name="สี่เหลี่ยมผืนผ้า: มุมมน 18">
            <a:extLst>
              <a:ext uri="{FF2B5EF4-FFF2-40B4-BE49-F238E27FC236}">
                <a16:creationId xmlns:a16="http://schemas.microsoft.com/office/drawing/2014/main" id="{D5410865-9E83-44F2-8ADF-D66B0D51A2EC}"/>
              </a:ext>
            </a:extLst>
          </p:cNvPr>
          <p:cNvSpPr/>
          <p:nvPr/>
        </p:nvSpPr>
        <p:spPr>
          <a:xfrm>
            <a:off x="648499" y="3512944"/>
            <a:ext cx="1507057" cy="432049"/>
          </a:xfrm>
          <a:prstGeom prst="roundRect">
            <a:avLst/>
          </a:prstGeom>
          <a:ln>
            <a:solidFill>
              <a:srgbClr val="08AE9E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ผู้ใช้ทั่วไป</a:t>
            </a:r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6A3B05D1-56F8-4359-86BD-FFFBA66A4718}"/>
              </a:ext>
            </a:extLst>
          </p:cNvPr>
          <p:cNvSpPr/>
          <p:nvPr/>
        </p:nvSpPr>
        <p:spPr>
          <a:xfrm>
            <a:off x="2809193" y="3518348"/>
            <a:ext cx="1507057" cy="432049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</a:t>
            </a: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CEDC14D-1782-4B74-A599-B4B8391C1EFA}"/>
              </a:ext>
            </a:extLst>
          </p:cNvPr>
          <p:cNvSpPr/>
          <p:nvPr/>
        </p:nvSpPr>
        <p:spPr>
          <a:xfrm>
            <a:off x="5006903" y="3512943"/>
            <a:ext cx="1507057" cy="432049"/>
          </a:xfrm>
          <a:prstGeom prst="roundRect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อาจารย์</a:t>
            </a:r>
          </a:p>
        </p:txBody>
      </p:sp>
      <p:sp>
        <p:nvSpPr>
          <p:cNvPr id="22" name="สี่เหลี่ยมผืนผ้า: มุมมน 21">
            <a:extLst>
              <a:ext uri="{FF2B5EF4-FFF2-40B4-BE49-F238E27FC236}">
                <a16:creationId xmlns:a16="http://schemas.microsoft.com/office/drawing/2014/main" id="{64D365FB-5C09-4174-A84A-AA651F2CAC07}"/>
              </a:ext>
            </a:extLst>
          </p:cNvPr>
          <p:cNvSpPr/>
          <p:nvPr/>
        </p:nvSpPr>
        <p:spPr>
          <a:xfrm>
            <a:off x="7167219" y="3515875"/>
            <a:ext cx="1507057" cy="432049"/>
          </a:xfrm>
          <a:prstGeom prst="roundRect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ผู้ดูแลระบบ</a:t>
            </a:r>
          </a:p>
        </p:txBody>
      </p:sp>
      <p:sp>
        <p:nvSpPr>
          <p:cNvPr id="14" name="เครื่องหมายบั้ง 15">
            <a:extLst>
              <a:ext uri="{FF2B5EF4-FFF2-40B4-BE49-F238E27FC236}">
                <a16:creationId xmlns:a16="http://schemas.microsoft.com/office/drawing/2014/main" id="{81736016-FC4C-4886-A7C6-85F8D3ADBEAF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403012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31/47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4" name="รูปภาพ 3" descr="รูปภาพประกอบด้วย สีดำ, ภาพหน้าจอ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C62851E8-BB8E-4BA2-AC2F-12D691113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82" y="73336"/>
            <a:ext cx="4446430" cy="4996828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2F8E02D0-B408-42D2-B51F-ED65C9AFE8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95" y="1927514"/>
            <a:ext cx="1500910" cy="1500910"/>
          </a:xfrm>
          <a:prstGeom prst="rect">
            <a:avLst/>
          </a:prstGeo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60C438F9-231D-4D93-8C0E-2FCA51A15842}"/>
              </a:ext>
            </a:extLst>
          </p:cNvPr>
          <p:cNvSpPr/>
          <p:nvPr/>
        </p:nvSpPr>
        <p:spPr>
          <a:xfrm>
            <a:off x="1403648" y="3579861"/>
            <a:ext cx="1507057" cy="432049"/>
          </a:xfrm>
          <a:prstGeom prst="roundRect">
            <a:avLst/>
          </a:prstGeom>
          <a:ln>
            <a:solidFill>
              <a:srgbClr val="08AE9E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ผู้ใช้ทั่วไป</a:t>
            </a:r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756F6E5B-83F4-4576-856E-C7C85D49F8F1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173649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CAD27F03-AAFF-49F3-A9AA-00DAFE7A024F}"/>
              </a:ext>
            </a:extLst>
          </p:cNvPr>
          <p:cNvSpPr/>
          <p:nvPr/>
        </p:nvSpPr>
        <p:spPr>
          <a:xfrm>
            <a:off x="1187624" y="1275606"/>
            <a:ext cx="6768752" cy="1460798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นักศึกษาชั้นปีที่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3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และ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4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ภาควิชาวิทยาการคอมพิวเตอร์ทุกคน ต้องจัดทำโครงงานคอมพิวเตอร์เพื่อวัดผลก่อนจบการศึกษา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E68D843-92F4-4C00-8A0B-BF97C04A3542}"/>
              </a:ext>
            </a:extLst>
          </p:cNvPr>
          <p:cNvSpPr/>
          <p:nvPr/>
        </p:nvSpPr>
        <p:spPr>
          <a:xfrm>
            <a:off x="1763688" y="3237357"/>
            <a:ext cx="5616624" cy="1209781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โครงงานคอมพิวเตอร์ถูกพัฒนาขึ้นเป็นจำนวนมาก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D72E748-E04D-4A76-A5B5-61769BEA1DE8}"/>
              </a:ext>
            </a:extLst>
          </p:cNvPr>
          <p:cNvSpPr txBox="1"/>
          <p:nvPr/>
        </p:nvSpPr>
        <p:spPr>
          <a:xfrm>
            <a:off x="4572001" y="273807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ai Sans Lite" panose="02000000000000000000" pitchFamily="2" charset="-34"/>
                <a:cs typeface="Thai Sans Lite" panose="02000000000000000000" pitchFamily="2" charset="-34"/>
              </a:rPr>
              <a:t>ส่งผลให้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C537B6D9-1D2C-48CE-8BB4-26D91294A3B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2736404"/>
            <a:ext cx="0" cy="500953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1B0E40D6-292D-4F32-B3EB-0311711AC34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572000" y="4447138"/>
            <a:ext cx="0" cy="215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แผนผังลำดับงาน: ตัวเชื่อมไปหน้าอื่น 9">
            <a:extLst>
              <a:ext uri="{FF2B5EF4-FFF2-40B4-BE49-F238E27FC236}">
                <a16:creationId xmlns:a16="http://schemas.microsoft.com/office/drawing/2014/main" id="{7A713F84-8827-429D-94D8-F55F4981D5EA}"/>
              </a:ext>
            </a:extLst>
          </p:cNvPr>
          <p:cNvSpPr/>
          <p:nvPr/>
        </p:nvSpPr>
        <p:spPr>
          <a:xfrm>
            <a:off x="4456090" y="4662847"/>
            <a:ext cx="231820" cy="326801"/>
          </a:xfrm>
          <a:prstGeom prst="flowChartOffpageConnector">
            <a:avLst/>
          </a:prstGeom>
          <a:ln>
            <a:solidFill>
              <a:srgbClr val="08AE9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63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32/47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9" name="รูปภาพ 8" descr="รูปภาพประกอบด้วย สีดำ, จอดรถ, เมต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46F793D-EFD2-49E1-BDD9-887859B83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6471"/>
            <a:ext cx="4529881" cy="5050557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B880DB6F-84DE-403D-A068-844F68773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86" y="1923678"/>
            <a:ext cx="1581845" cy="1581845"/>
          </a:xfrm>
          <a:prstGeom prst="rect">
            <a:avLst/>
          </a:prstGeom>
        </p:spPr>
      </p:pic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94815A60-0D12-4DF5-AA5B-B2A6CD8D3D88}"/>
              </a:ext>
            </a:extLst>
          </p:cNvPr>
          <p:cNvSpPr/>
          <p:nvPr/>
        </p:nvSpPr>
        <p:spPr>
          <a:xfrm>
            <a:off x="1399679" y="3662364"/>
            <a:ext cx="1507057" cy="432049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</a:t>
            </a:r>
          </a:p>
        </p:txBody>
      </p:sp>
      <p:sp>
        <p:nvSpPr>
          <p:cNvPr id="10" name="เครื่องหมายบั้ง 15">
            <a:extLst>
              <a:ext uri="{FF2B5EF4-FFF2-40B4-BE49-F238E27FC236}">
                <a16:creationId xmlns:a16="http://schemas.microsoft.com/office/drawing/2014/main" id="{922DD728-39DE-4CD4-9CC9-2F07DDDB0032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285537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33/47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3" name="รูปภาพ 2" descr="รูปภาพประกอบด้วย จอดรถ, เมตร, สีดำ, กลางแจ้ง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C1E2FEC7-5656-4F73-95DE-3E96F547A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89855"/>
            <a:ext cx="5864919" cy="5053645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4976311-279F-4706-874E-16E6D7736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68" y="1923678"/>
            <a:ext cx="1500910" cy="1500910"/>
          </a:xfrm>
          <a:prstGeom prst="rect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2DDCBD5E-E983-465A-A5AF-512A5A0A4B81}"/>
              </a:ext>
            </a:extLst>
          </p:cNvPr>
          <p:cNvSpPr/>
          <p:nvPr/>
        </p:nvSpPr>
        <p:spPr>
          <a:xfrm>
            <a:off x="1386994" y="3546528"/>
            <a:ext cx="1507057" cy="432049"/>
          </a:xfrm>
          <a:prstGeom prst="roundRect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อาจารย์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47DAB37B-F863-4151-9DAF-A21D6C7CF788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404171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34/47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3" name="รูปภาพ 2" descr="รูปภาพประกอบด้วย จอดรถ, กลางแจ้ง, สีดำ, เมตร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5796CD3F-3823-41D4-8DA6-99C1C0974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5904656" cy="5577948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ADB6557-A776-48A2-98E6-3F2D5EB9E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69737"/>
            <a:ext cx="1485252" cy="1485252"/>
          </a:xfrm>
          <a:prstGeom prst="rect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EEBCA5E0-6274-4141-92E4-D0FBB0C6A3D1}"/>
              </a:ext>
            </a:extLst>
          </p:cNvPr>
          <p:cNvSpPr/>
          <p:nvPr/>
        </p:nvSpPr>
        <p:spPr>
          <a:xfrm>
            <a:off x="1403648" y="3579861"/>
            <a:ext cx="1507057" cy="432049"/>
          </a:xfrm>
          <a:prstGeom prst="roundRect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ผู้ดูแลระบบ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155923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การออกแบบระบบ</a:t>
            </a:r>
          </a:p>
        </p:txBody>
      </p:sp>
      <p:sp>
        <p:nvSpPr>
          <p:cNvPr id="6" name="Arrow: Left 10">
            <a:extLst>
              <a:ext uri="{FF2B5EF4-FFF2-40B4-BE49-F238E27FC236}">
                <a16:creationId xmlns:a16="http://schemas.microsoft.com/office/drawing/2014/main" id="{7A6DFA76-9EDE-4090-AEAC-58505967CFE7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33/47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3F840D7-C8DB-4B1C-8732-B9D649081B91}"/>
              </a:ext>
            </a:extLst>
          </p:cNvPr>
          <p:cNvSpPr/>
          <p:nvPr/>
        </p:nvSpPr>
        <p:spPr>
          <a:xfrm>
            <a:off x="1202540" y="1051522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BC00938C-8DA9-4721-ABC3-C6F2FCCD2372}"/>
              </a:ext>
            </a:extLst>
          </p:cNvPr>
          <p:cNvSpPr/>
          <p:nvPr/>
        </p:nvSpPr>
        <p:spPr>
          <a:xfrm>
            <a:off x="486117" y="1059582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8" name="วงรี 6">
            <a:extLst>
              <a:ext uri="{FF2B5EF4-FFF2-40B4-BE49-F238E27FC236}">
                <a16:creationId xmlns:a16="http://schemas.microsoft.com/office/drawing/2014/main" id="{6C6A8FB4-CB3C-4251-95C8-8A22A38FC828}"/>
              </a:ext>
            </a:extLst>
          </p:cNvPr>
          <p:cNvSpPr/>
          <p:nvPr/>
        </p:nvSpPr>
        <p:spPr>
          <a:xfrm>
            <a:off x="486117" y="1581676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2</a:t>
            </a:r>
          </a:p>
        </p:txBody>
      </p:sp>
      <p:sp>
        <p:nvSpPr>
          <p:cNvPr id="9" name="วงรี 6">
            <a:extLst>
              <a:ext uri="{FF2B5EF4-FFF2-40B4-BE49-F238E27FC236}">
                <a16:creationId xmlns:a16="http://schemas.microsoft.com/office/drawing/2014/main" id="{2C258BFB-8C4F-4F0D-87E5-C32A91872CA8}"/>
              </a:ext>
            </a:extLst>
          </p:cNvPr>
          <p:cNvSpPr/>
          <p:nvPr/>
        </p:nvSpPr>
        <p:spPr>
          <a:xfrm>
            <a:off x="486117" y="210377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3</a:t>
            </a:r>
          </a:p>
        </p:txBody>
      </p:sp>
      <p:sp>
        <p:nvSpPr>
          <p:cNvPr id="10" name="วงรี 6">
            <a:extLst>
              <a:ext uri="{FF2B5EF4-FFF2-40B4-BE49-F238E27FC236}">
                <a16:creationId xmlns:a16="http://schemas.microsoft.com/office/drawing/2014/main" id="{6EA9214C-DBE9-4E3F-B233-339ECEA7287A}"/>
              </a:ext>
            </a:extLst>
          </p:cNvPr>
          <p:cNvSpPr/>
          <p:nvPr/>
        </p:nvSpPr>
        <p:spPr>
          <a:xfrm>
            <a:off x="475883" y="263963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4</a:t>
            </a:r>
          </a:p>
        </p:txBody>
      </p:sp>
      <p:sp>
        <p:nvSpPr>
          <p:cNvPr id="11" name="วงรี 6">
            <a:extLst>
              <a:ext uri="{FF2B5EF4-FFF2-40B4-BE49-F238E27FC236}">
                <a16:creationId xmlns:a16="http://schemas.microsoft.com/office/drawing/2014/main" id="{5972792B-F4BA-4FBB-8A08-C84468FE3867}"/>
              </a:ext>
            </a:extLst>
          </p:cNvPr>
          <p:cNvSpPr/>
          <p:nvPr/>
        </p:nvSpPr>
        <p:spPr>
          <a:xfrm>
            <a:off x="486117" y="3192470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5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699F2CB-8797-4770-8652-C33242A42792}"/>
              </a:ext>
            </a:extLst>
          </p:cNvPr>
          <p:cNvSpPr/>
          <p:nvPr/>
        </p:nvSpPr>
        <p:spPr>
          <a:xfrm>
            <a:off x="1202540" y="1587261"/>
            <a:ext cx="2278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 Scenario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2EAA651-B139-469A-82FC-CA034A118CA3}"/>
              </a:ext>
            </a:extLst>
          </p:cNvPr>
          <p:cNvSpPr/>
          <p:nvPr/>
        </p:nvSpPr>
        <p:spPr>
          <a:xfrm>
            <a:off x="1215362" y="2097517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Activity Diagram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9B8137EE-3805-4DCE-A809-018577A128E2}"/>
              </a:ext>
            </a:extLst>
          </p:cNvPr>
          <p:cNvSpPr/>
          <p:nvPr/>
        </p:nvSpPr>
        <p:spPr>
          <a:xfrm>
            <a:off x="1215362" y="2643017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FE429DD2-B9C0-4B99-87F8-C56D7ECBFA15}"/>
              </a:ext>
            </a:extLst>
          </p:cNvPr>
          <p:cNvSpPr/>
          <p:nvPr/>
        </p:nvSpPr>
        <p:spPr>
          <a:xfrm>
            <a:off x="1215362" y="3188517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</a:t>
            </a:r>
          </a:p>
        </p:txBody>
      </p:sp>
      <p:sp>
        <p:nvSpPr>
          <p:cNvPr id="15" name="วงรี 6">
            <a:extLst>
              <a:ext uri="{FF2B5EF4-FFF2-40B4-BE49-F238E27FC236}">
                <a16:creationId xmlns:a16="http://schemas.microsoft.com/office/drawing/2014/main" id="{1C8D475E-3CB3-4AA4-9CBE-613DA3EC2E3D}"/>
              </a:ext>
            </a:extLst>
          </p:cNvPr>
          <p:cNvSpPr/>
          <p:nvPr/>
        </p:nvSpPr>
        <p:spPr>
          <a:xfrm>
            <a:off x="486117" y="3701895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6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D0F60BAB-37AE-4EB4-AA0D-DFAE92806587}"/>
              </a:ext>
            </a:extLst>
          </p:cNvPr>
          <p:cNvSpPr/>
          <p:nvPr/>
        </p:nvSpPr>
        <p:spPr>
          <a:xfrm>
            <a:off x="1223404" y="3622476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Site map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6583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188A2898-B32B-400C-9E60-EF69181264F2}"/>
              </a:ext>
            </a:extLst>
          </p:cNvPr>
          <p:cNvSpPr/>
          <p:nvPr/>
        </p:nvSpPr>
        <p:spPr>
          <a:xfrm>
            <a:off x="323528" y="195486"/>
            <a:ext cx="6768752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สรุปผลการดำเนินงานของความก้าวหน้าครั้งที่ 1</a:t>
            </a:r>
          </a:p>
        </p:txBody>
      </p:sp>
      <p:sp>
        <p:nvSpPr>
          <p:cNvPr id="6" name="Arrow: Left 10">
            <a:extLst>
              <a:ext uri="{FF2B5EF4-FFF2-40B4-BE49-F238E27FC236}">
                <a16:creationId xmlns:a16="http://schemas.microsoft.com/office/drawing/2014/main" id="{4A640747-5831-4664-9B07-423F649EEBA7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3" name="ตาราง 12">
            <a:extLst>
              <a:ext uri="{FF2B5EF4-FFF2-40B4-BE49-F238E27FC236}">
                <a16:creationId xmlns:a16="http://schemas.microsoft.com/office/drawing/2014/main" id="{71B07DE2-CEC4-48B3-AC2E-DB3FD3535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20732"/>
              </p:ext>
            </p:extLst>
          </p:nvPr>
        </p:nvGraphicFramePr>
        <p:xfrm>
          <a:off x="323528" y="813023"/>
          <a:ext cx="8474124" cy="413499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865287">
                  <a:extLst>
                    <a:ext uri="{9D8B030D-6E8A-4147-A177-3AD203B41FA5}">
                      <a16:colId xmlns:a16="http://schemas.microsoft.com/office/drawing/2014/main" val="756903561"/>
                    </a:ext>
                  </a:extLst>
                </a:gridCol>
                <a:gridCol w="2608837">
                  <a:extLst>
                    <a:ext uri="{9D8B030D-6E8A-4147-A177-3AD203B41FA5}">
                      <a16:colId xmlns:a16="http://schemas.microsoft.com/office/drawing/2014/main" val="1886919245"/>
                    </a:ext>
                  </a:extLst>
                </a:gridCol>
              </a:tblGrid>
              <a:tr h="2745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การดำเนินงาน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ความก้าวหน้า (%)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992297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วางแผนและจัดทำข้อเสนอโครงงาน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82827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รวบรวมข้อมูล เว็บไซต์กรณีศึกษาและงานวิจัยที่เกี่ยวข้อง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1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48729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ศึกษาข้อมูล อัลกอริทึมต่าง ๆ และวิธีใช้งานเครื่องมือต่าง ๆที่จะต้องใช้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95</a:t>
                      </a:r>
                      <a:endParaRPr lang="en-US" sz="1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5218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กำหนดขอบเขตและเป้าหมายของงาน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95</a:t>
                      </a:r>
                      <a:endParaRPr lang="en-US" sz="1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486434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วิเคราะห์ระบบและออกแบบระบบ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80</a:t>
                      </a:r>
                      <a:endParaRPr lang="en-US" sz="1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1566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พัฒนาส่วนของโปรแกรม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63 *</a:t>
                      </a:r>
                      <a:endParaRPr lang="en-US" sz="1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967388"/>
                  </a:ext>
                </a:extLst>
              </a:tr>
              <a:tr h="19217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 ฟังก์ชันเข้าสู่ระบบ</a:t>
                      </a: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(</a:t>
                      </a: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ดึงจากระบบข้อมูลบุคคล</a:t>
                      </a: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 ฟังก์ชันเพิ่มข่าว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6.3 ฟังก์ชันอนุมัติข่าว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6.4 ฟังก์ชันค้นหาข้อมูล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6.5 ฟังก์ชันเพิ่มปฏิทิน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855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10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DF2407E4-6D6E-4926-BD43-A754059AB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82617"/>
              </p:ext>
            </p:extLst>
          </p:nvPr>
        </p:nvGraphicFramePr>
        <p:xfrm>
          <a:off x="323528" y="915567"/>
          <a:ext cx="8352927" cy="410895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781402">
                  <a:extLst>
                    <a:ext uri="{9D8B030D-6E8A-4147-A177-3AD203B41FA5}">
                      <a16:colId xmlns:a16="http://schemas.microsoft.com/office/drawing/2014/main" val="771277912"/>
                    </a:ext>
                  </a:extLst>
                </a:gridCol>
                <a:gridCol w="2571525">
                  <a:extLst>
                    <a:ext uri="{9D8B030D-6E8A-4147-A177-3AD203B41FA5}">
                      <a16:colId xmlns:a16="http://schemas.microsoft.com/office/drawing/2014/main" val="4289527161"/>
                    </a:ext>
                  </a:extLst>
                </a:gridCol>
              </a:tblGrid>
              <a:tr h="211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การดำเนินงาน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3454" marR="6345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ความก้าวหน้า (%)</a:t>
                      </a:r>
                      <a:endParaRPr lang="en-US" sz="18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3454" marR="63454" marT="0" marB="0"/>
                </a:tc>
                <a:extLst>
                  <a:ext uri="{0D108BD9-81ED-4DB2-BD59-A6C34878D82A}">
                    <a16:rowId xmlns:a16="http://schemas.microsoft.com/office/drawing/2014/main" val="1744949779"/>
                  </a:ext>
                </a:extLst>
              </a:tr>
              <a:tr h="30292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</a:t>
                      </a: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6.6 ฟังก์ชันดาวน์โหลดเอกสาร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6.7 ฟังก์ชันนำเข้ารายชื่อนักศึกษา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6.8 ฟังก์ชันประเภทโครงงาน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6.9 ฟังก์ชันจัดกลุ่มสอบ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6.10 ฟังก์ชันรันหมายเลขโครงงาน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6.11 ฟังก์ชันออกรายงานทั้งหมด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6.12 ฟังก์ชันดูข่าวสาร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6.13 ฟังก์ชันดูกลุ่มที่ยังไม่ได้ส่งเอกสาร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6.14 ฟังก์ชันดูนักศึกษาที่ยังไม่มีที่ปรึกษา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6.15 ฟังก์ชันประกาศรับเป็นที่ปรึกษา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6.16 ฟังก์ชันดูสถานะที่ปรึกษา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3454" marR="6345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3454" marR="63454" marT="0" marB="0"/>
                </a:tc>
                <a:extLst>
                  <a:ext uri="{0D108BD9-81ED-4DB2-BD59-A6C34878D82A}">
                    <a16:rowId xmlns:a16="http://schemas.microsoft.com/office/drawing/2014/main" val="1776676718"/>
                  </a:ext>
                </a:extLst>
              </a:tr>
            </a:tbl>
          </a:graphicData>
        </a:graphic>
      </p:graphicFrame>
      <p:sp>
        <p:nvSpPr>
          <p:cNvPr id="6" name="เครื่องหมายบั้ง 15">
            <a:extLst>
              <a:ext uri="{FF2B5EF4-FFF2-40B4-BE49-F238E27FC236}">
                <a16:creationId xmlns:a16="http://schemas.microsoft.com/office/drawing/2014/main" id="{1CD3B3D8-9A56-41BA-86FC-A63CE54BDCFA}"/>
              </a:ext>
            </a:extLst>
          </p:cNvPr>
          <p:cNvSpPr/>
          <p:nvPr/>
        </p:nvSpPr>
        <p:spPr>
          <a:xfrm>
            <a:off x="323528" y="195486"/>
            <a:ext cx="6768752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สรุปผลการดำเนินงานของความก้าวหน้าครั้งที่ 1</a:t>
            </a:r>
          </a:p>
        </p:txBody>
      </p:sp>
      <p:sp>
        <p:nvSpPr>
          <p:cNvPr id="7" name="Arrow: Left 10">
            <a:extLst>
              <a:ext uri="{FF2B5EF4-FFF2-40B4-BE49-F238E27FC236}">
                <a16:creationId xmlns:a16="http://schemas.microsoft.com/office/drawing/2014/main" id="{BA0CBF77-BDAE-495B-97B5-BB7A3E2F36D5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001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1EE34BAE-383B-4FA5-A57B-F9C1B745518D}"/>
              </a:ext>
            </a:extLst>
          </p:cNvPr>
          <p:cNvSpPr/>
          <p:nvPr/>
        </p:nvSpPr>
        <p:spPr>
          <a:xfrm>
            <a:off x="323528" y="195486"/>
            <a:ext cx="6768752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สรุปผลการดำเนินงานของความก้าวหน้าครั้งที่ 1</a:t>
            </a:r>
          </a:p>
        </p:txBody>
      </p:sp>
      <p:sp>
        <p:nvSpPr>
          <p:cNvPr id="6" name="Arrow: Left 10">
            <a:extLst>
              <a:ext uri="{FF2B5EF4-FFF2-40B4-BE49-F238E27FC236}">
                <a16:creationId xmlns:a16="http://schemas.microsoft.com/office/drawing/2014/main" id="{DEEAB427-2FB3-42CC-A143-AB1E5172C71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7" name="ตาราง 6">
            <a:extLst>
              <a:ext uri="{FF2B5EF4-FFF2-40B4-BE49-F238E27FC236}">
                <a16:creationId xmlns:a16="http://schemas.microsoft.com/office/drawing/2014/main" id="{E32DFD5E-B4F1-4B28-BE92-36F4707A5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70033"/>
              </p:ext>
            </p:extLst>
          </p:nvPr>
        </p:nvGraphicFramePr>
        <p:xfrm>
          <a:off x="437228" y="1059582"/>
          <a:ext cx="8383244" cy="338437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802385">
                  <a:extLst>
                    <a:ext uri="{9D8B030D-6E8A-4147-A177-3AD203B41FA5}">
                      <a16:colId xmlns:a16="http://schemas.microsoft.com/office/drawing/2014/main" val="963816044"/>
                    </a:ext>
                  </a:extLst>
                </a:gridCol>
                <a:gridCol w="2580859">
                  <a:extLst>
                    <a:ext uri="{9D8B030D-6E8A-4147-A177-3AD203B41FA5}">
                      <a16:colId xmlns:a16="http://schemas.microsoft.com/office/drawing/2014/main" val="1001891102"/>
                    </a:ext>
                  </a:extLst>
                </a:gridCol>
              </a:tblGrid>
              <a:tr h="3076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การดำเนินงาน</a:t>
                      </a:r>
                      <a:endParaRPr lang="en-US" sz="1800" b="1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ความก้าว (%)</a:t>
                      </a:r>
                      <a:endParaRPr lang="en-US" sz="18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3916141"/>
                  </a:ext>
                </a:extLst>
              </a:tr>
              <a:tr h="30767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6.17 ฟังก์ชันดูกรรมการสอบ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6.18 ฟังก์ชันคำร้องที่ปรึกษา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6.19 ฟังก์ชันดูปฏิทิน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6.20 ฟังก์ชันดูเอกสารดาวน์โหลด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6.21 ฟังก์ชันแก้ไขข้อมูลโครงงาน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6.22 ฟังก์ชันอัพโหลดเอกสารโครงงาน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6.23 ฟังก์ชันแจ้งขอเปลี่ยนหัวข้อโครงงาน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6.24 ฟังก์ชันยื่นคำร้องที่ปรึกษา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6.25 ฟังก์ชันแจ้งขอเปลี่ยนอาจารย์ที่ปรึกษา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1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6.26 ฟังก์ชันดูสถานะคำรอง</a:t>
                      </a:r>
                      <a:endParaRPr lang="en-US" sz="1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endParaRPr lang="en-US" sz="18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268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78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17B9D53F-3147-454D-984C-21E03A6B0838}"/>
              </a:ext>
            </a:extLst>
          </p:cNvPr>
          <p:cNvSpPr/>
          <p:nvPr/>
        </p:nvSpPr>
        <p:spPr>
          <a:xfrm>
            <a:off x="323528" y="195486"/>
            <a:ext cx="6768752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สรุปผลการดำเนินงานของความก้าวหน้าครั้งที่ 1</a:t>
            </a:r>
          </a:p>
        </p:txBody>
      </p:sp>
      <p:sp>
        <p:nvSpPr>
          <p:cNvPr id="6" name="Arrow: Left 10">
            <a:extLst>
              <a:ext uri="{FF2B5EF4-FFF2-40B4-BE49-F238E27FC236}">
                <a16:creationId xmlns:a16="http://schemas.microsoft.com/office/drawing/2014/main" id="{58B616AD-82B8-436F-A537-6A94710FF47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92546E2-797D-4154-A1B1-9021E8C90615}"/>
              </a:ext>
            </a:extLst>
          </p:cNvPr>
          <p:cNvSpPr/>
          <p:nvPr/>
        </p:nvSpPr>
        <p:spPr>
          <a:xfrm>
            <a:off x="611560" y="4246531"/>
            <a:ext cx="7356501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tabLst>
                <a:tab pos="440055" algn="l"/>
                <a:tab pos="457200" algn="l"/>
                <a:tab pos="742950" algn="l"/>
              </a:tabLst>
            </a:pP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สรุป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พัฒนาส่วนของโปรแกรมแล้วเสร็จประมาณ 63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% </a:t>
            </a: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ของโครงงานทั้งหมด</a:t>
            </a:r>
            <a:r>
              <a:rPr lang="en-US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*</a:t>
            </a:r>
          </a:p>
        </p:txBody>
      </p:sp>
      <p:graphicFrame>
        <p:nvGraphicFramePr>
          <p:cNvPr id="8" name="แผนภูมิ 7">
            <a:extLst>
              <a:ext uri="{FF2B5EF4-FFF2-40B4-BE49-F238E27FC236}">
                <a16:creationId xmlns:a16="http://schemas.microsoft.com/office/drawing/2014/main" id="{6D8EECE6-E253-4D41-A7F6-45E878CFE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092907"/>
              </p:ext>
            </p:extLst>
          </p:nvPr>
        </p:nvGraphicFramePr>
        <p:xfrm>
          <a:off x="2267744" y="855140"/>
          <a:ext cx="4248472" cy="337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1103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ปัญหาอุปสรรค 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Arrow: Left 6">
            <a:extLst>
              <a:ext uri="{FF2B5EF4-FFF2-40B4-BE49-F238E27FC236}">
                <a16:creationId xmlns:a16="http://schemas.microsoft.com/office/drawing/2014/main" id="{324CE287-2103-4795-88EB-2DF6680A9F01}"/>
              </a:ext>
            </a:extLst>
          </p:cNvPr>
          <p:cNvSpPr/>
          <p:nvPr/>
        </p:nvSpPr>
        <p:spPr>
          <a:xfrm>
            <a:off x="327415" y="2208565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2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การแสดงกลุ่มที่ยังไม่ส่งเอกสารโครงงาน ในปัจจุบันยังไม่สามารถทำได้ เนื่องจากโครงงานไม่ได้แยกตามรายวิชา ทำให้ไม่ทราบว่าปัจจุบันต้องส่งเอกสารประเภทไหนบ้าง</a:t>
            </a:r>
          </a:p>
        </p:txBody>
      </p:sp>
      <p:sp>
        <p:nvSpPr>
          <p:cNvPr id="31" name="Arrow: Left 6">
            <a:extLst>
              <a:ext uri="{FF2B5EF4-FFF2-40B4-BE49-F238E27FC236}">
                <a16:creationId xmlns:a16="http://schemas.microsoft.com/office/drawing/2014/main" id="{882FC90F-38B7-4F44-9539-810A24449059}"/>
              </a:ext>
            </a:extLst>
          </p:cNvPr>
          <p:cNvSpPr/>
          <p:nvPr/>
        </p:nvSpPr>
        <p:spPr>
          <a:xfrm>
            <a:off x="287524" y="3480364"/>
            <a:ext cx="8568952" cy="852406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3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การค้นหาเป็นการค้นหาจากคำในเอกสาร ซึ่งไม่ได้พิจารณาความสำพันธ์ของคำต่าง</a:t>
            </a:r>
          </a:p>
        </p:txBody>
      </p:sp>
      <p:sp>
        <p:nvSpPr>
          <p:cNvPr id="12" name="Arrow: Left 6">
            <a:extLst>
              <a:ext uri="{FF2B5EF4-FFF2-40B4-BE49-F238E27FC236}">
                <a16:creationId xmlns:a16="http://schemas.microsoft.com/office/drawing/2014/main" id="{A2BFA099-B18A-4128-96B3-517AF942597A}"/>
              </a:ext>
            </a:extLst>
          </p:cNvPr>
          <p:cNvSpPr/>
          <p:nvPr/>
        </p:nvSpPr>
        <p:spPr>
          <a:xfrm>
            <a:off x="287524" y="916153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1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ไม่สามาถใช้การสร้างเมนูแบบอัตโนมัติร่วมกับกลุ่มอื่น ๆ ในระบบงาน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E-Office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 เนื่องจากความซับซ้อนของเงื่อนไขภายในเมนู ซึ่งส่งผลให้ระบบไม่มีความยืดหยุ่นเท่าที่ควร</a:t>
            </a:r>
          </a:p>
        </p:txBody>
      </p:sp>
    </p:spTree>
    <p:extLst>
      <p:ext uri="{BB962C8B-B14F-4D97-AF65-F5344CB8AC3E}">
        <p14:creationId xmlns:p14="http://schemas.microsoft.com/office/powerpoint/2010/main" val="988438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E48366BB-CE48-402E-B4EA-56A0F306D851}"/>
              </a:ext>
            </a:extLst>
          </p:cNvPr>
          <p:cNvSpPr/>
          <p:nvPr/>
        </p:nvSpPr>
        <p:spPr>
          <a:xfrm>
            <a:off x="539552" y="326157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วิธีแก้ไข</a:t>
            </a:r>
          </a:p>
        </p:txBody>
      </p:sp>
      <p:sp>
        <p:nvSpPr>
          <p:cNvPr id="6" name="Arrow: Left 10">
            <a:extLst>
              <a:ext uri="{FF2B5EF4-FFF2-40B4-BE49-F238E27FC236}">
                <a16:creationId xmlns:a16="http://schemas.microsoft.com/office/drawing/2014/main" id="{3DEB8983-FA74-4266-97DC-A053A63F37C3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48/13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Arrow: Left 6">
            <a:extLst>
              <a:ext uri="{FF2B5EF4-FFF2-40B4-BE49-F238E27FC236}">
                <a16:creationId xmlns:a16="http://schemas.microsoft.com/office/drawing/2014/main" id="{07810C3E-1547-4E87-B87C-60A06DF7AA01}"/>
              </a:ext>
            </a:extLst>
          </p:cNvPr>
          <p:cNvSpPr/>
          <p:nvPr/>
        </p:nvSpPr>
        <p:spPr>
          <a:xfrm>
            <a:off x="539553" y="1312669"/>
            <a:ext cx="7744592" cy="755025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วิธีแก้ไขที่1 :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ออกแบบเมนูใหม่ให้มีความยืดหยุ่น และปรับแก้ส่วนที่เป็นเงื่อนไขให้ไปอยู่ที่ส่วนอื่นแทน</a:t>
            </a:r>
          </a:p>
        </p:txBody>
      </p:sp>
      <p:sp>
        <p:nvSpPr>
          <p:cNvPr id="9" name="Arrow: Left 6">
            <a:extLst>
              <a:ext uri="{FF2B5EF4-FFF2-40B4-BE49-F238E27FC236}">
                <a16:creationId xmlns:a16="http://schemas.microsoft.com/office/drawing/2014/main" id="{DECC7614-582E-4681-9D1E-7B07FC8950C4}"/>
              </a:ext>
            </a:extLst>
          </p:cNvPr>
          <p:cNvSpPr/>
          <p:nvPr/>
        </p:nvSpPr>
        <p:spPr>
          <a:xfrm>
            <a:off x="539552" y="3470311"/>
            <a:ext cx="7744593" cy="669832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วิธีแก้ไขที่3 :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ศึกษาและเลือกขั้นตอนวิธีในการวัดความคล้ายคลึงใหม่ </a:t>
            </a:r>
          </a:p>
        </p:txBody>
      </p:sp>
      <p:sp>
        <p:nvSpPr>
          <p:cNvPr id="10" name="Arrow: Left 6">
            <a:extLst>
              <a:ext uri="{FF2B5EF4-FFF2-40B4-BE49-F238E27FC236}">
                <a16:creationId xmlns:a16="http://schemas.microsoft.com/office/drawing/2014/main" id="{E11715E7-73A5-40BA-A997-DB04E2F2C2A1}"/>
              </a:ext>
            </a:extLst>
          </p:cNvPr>
          <p:cNvSpPr/>
          <p:nvPr/>
        </p:nvSpPr>
        <p:spPr>
          <a:xfrm>
            <a:off x="539551" y="2408972"/>
            <a:ext cx="7744593" cy="666835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วิธีแก้ไขที่2 :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ปรับแก้ฐานข้อมูลให้รองรับ</a:t>
            </a:r>
          </a:p>
        </p:txBody>
      </p:sp>
    </p:spTree>
    <p:extLst>
      <p:ext uri="{BB962C8B-B14F-4D97-AF65-F5344CB8AC3E}">
        <p14:creationId xmlns:p14="http://schemas.microsoft.com/office/powerpoint/2010/main" val="174737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CAD27F03-AAFF-49F3-A9AA-00DAFE7A024F}"/>
              </a:ext>
            </a:extLst>
          </p:cNvPr>
          <p:cNvSpPr/>
          <p:nvPr/>
        </p:nvSpPr>
        <p:spPr>
          <a:xfrm>
            <a:off x="395536" y="880982"/>
            <a:ext cx="8352928" cy="943408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ภาควิชาวิทยาการคอมพิวเตอร์ได้จัดทำเว็บไซต์รวบรวมโครงงานคอมพิวเตอร์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E68D843-92F4-4C00-8A0B-BF97C04A3542}"/>
              </a:ext>
            </a:extLst>
          </p:cNvPr>
          <p:cNvSpPr/>
          <p:nvPr/>
        </p:nvSpPr>
        <p:spPr>
          <a:xfrm>
            <a:off x="1702314" y="2385804"/>
            <a:ext cx="6182054" cy="765384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สืบค้นและเป็นแนวทางในการพัฒนาโครงงานแก่รุ่นน้อง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D72E748-E04D-4A76-A5B5-61769BEA1DE8}"/>
              </a:ext>
            </a:extLst>
          </p:cNvPr>
          <p:cNvSpPr txBox="1"/>
          <p:nvPr/>
        </p:nvSpPr>
        <p:spPr>
          <a:xfrm>
            <a:off x="4588754" y="1871136"/>
            <a:ext cx="59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เพื่อ</a:t>
            </a:r>
            <a:endParaRPr lang="en-US" sz="2400" b="1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C537B6D9-1D2C-48CE-8BB4-26D91294A3BA}"/>
              </a:ext>
            </a:extLst>
          </p:cNvPr>
          <p:cNvCxnSpPr>
            <a:cxnSpLocks/>
          </p:cNvCxnSpPr>
          <p:nvPr/>
        </p:nvCxnSpPr>
        <p:spPr>
          <a:xfrm>
            <a:off x="4555247" y="1824390"/>
            <a:ext cx="0" cy="555159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1B0E40D6-292D-4F32-B3EB-0311711AC34D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64633" y="3147814"/>
            <a:ext cx="7367" cy="576064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20DFAFE6-82F6-42D1-A918-733BE1836863}"/>
              </a:ext>
            </a:extLst>
          </p:cNvPr>
          <p:cNvCxnSpPr>
            <a:cxnSpLocks/>
          </p:cNvCxnSpPr>
          <p:nvPr/>
        </p:nvCxnSpPr>
        <p:spPr>
          <a:xfrm flipH="1">
            <a:off x="4567898" y="489262"/>
            <a:ext cx="7367" cy="386744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1338B54-7322-49E9-AEDE-2C9249A2BD8F}"/>
              </a:ext>
            </a:extLst>
          </p:cNvPr>
          <p:cNvSpPr/>
          <p:nvPr/>
        </p:nvSpPr>
        <p:spPr>
          <a:xfrm>
            <a:off x="3427871" y="3723878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ปัญหา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9" name="แผนผังลำดับงาน: ตัวเชื่อมไปหน้าอื่น 28">
            <a:extLst>
              <a:ext uri="{FF2B5EF4-FFF2-40B4-BE49-F238E27FC236}">
                <a16:creationId xmlns:a16="http://schemas.microsoft.com/office/drawing/2014/main" id="{BF42A268-7A5E-4B43-9AC7-746F61CAC897}"/>
              </a:ext>
            </a:extLst>
          </p:cNvPr>
          <p:cNvSpPr/>
          <p:nvPr/>
        </p:nvSpPr>
        <p:spPr>
          <a:xfrm>
            <a:off x="4463460" y="156167"/>
            <a:ext cx="231820" cy="326801"/>
          </a:xfrm>
          <a:prstGeom prst="flowChartOffpageConnector">
            <a:avLst/>
          </a:prstGeom>
          <a:ln>
            <a:solidFill>
              <a:srgbClr val="08AE9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8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43608" y="1923678"/>
            <a:ext cx="70567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 New" panose="020B0500040200020003" pitchFamily="34" charset="-34"/>
                <a:ea typeface="맑은 고딕" pitchFamily="50" charset="-127"/>
                <a:cs typeface="TH Sarabun New" panose="020B0500040200020003" pitchFamily="34" charset="-34"/>
              </a:rPr>
              <a:t>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1108966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6B1364-007B-48C5-848F-D2A3AD5C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17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7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43608" y="1923678"/>
            <a:ext cx="70567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8AE9E"/>
                </a:solidFill>
                <a:latin typeface="Chaparral Pro Light" panose="02060403030505090203" pitchFamily="18" charset="0"/>
                <a:ea typeface="맑은 고딕" pitchFamily="50" charset="-127"/>
                <a:cs typeface="TH Sarabun New" panose="020B0500040200020003" pitchFamily="34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227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1338B54-7322-49E9-AEDE-2C9249A2BD8F}"/>
              </a:ext>
            </a:extLst>
          </p:cNvPr>
          <p:cNvSpPr/>
          <p:nvPr/>
        </p:nvSpPr>
        <p:spPr>
          <a:xfrm>
            <a:off x="3347864" y="1059582"/>
            <a:ext cx="2273523" cy="120978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ปัญหา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7441310B-5EF8-4D34-8160-BC287F2A7EF4}"/>
              </a:ext>
            </a:extLst>
          </p:cNvPr>
          <p:cNvSpPr/>
          <p:nvPr/>
        </p:nvSpPr>
        <p:spPr>
          <a:xfrm>
            <a:off x="1187624" y="2859782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การสืบค้นเอกสารโครงงาน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9DC69AC-E59E-432F-94C8-1E4BD08E9075}"/>
              </a:ext>
            </a:extLst>
          </p:cNvPr>
          <p:cNvSpPr/>
          <p:nvPr/>
        </p:nvSpPr>
        <p:spPr>
          <a:xfrm>
            <a:off x="5508104" y="2859781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การจัดการโครงงานคอมพิวเตอร์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3" name="ลูกศรเชื่อมต่อแบบตรง 2">
            <a:extLst>
              <a:ext uri="{FF2B5EF4-FFF2-40B4-BE49-F238E27FC236}">
                <a16:creationId xmlns:a16="http://schemas.microsoft.com/office/drawing/2014/main" id="{A1BD472E-B63F-48A5-8694-268BB6EF4463}"/>
              </a:ext>
            </a:extLst>
          </p:cNvPr>
          <p:cNvCxnSpPr>
            <a:cxnSpLocks/>
            <a:stCxn id="26" idx="1"/>
            <a:endCxn id="13" idx="0"/>
          </p:cNvCxnSpPr>
          <p:nvPr/>
        </p:nvCxnSpPr>
        <p:spPr>
          <a:xfrm rot="10800000" flipV="1">
            <a:off x="2324386" y="1664472"/>
            <a:ext cx="1023478" cy="11953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F772EB8F-F569-4528-A881-EF911BEB2ACE}"/>
              </a:ext>
            </a:extLst>
          </p:cNvPr>
          <p:cNvCxnSpPr>
            <a:stCxn id="26" idx="3"/>
            <a:endCxn id="14" idx="0"/>
          </p:cNvCxnSpPr>
          <p:nvPr/>
        </p:nvCxnSpPr>
        <p:spPr>
          <a:xfrm>
            <a:off x="5621387" y="1664473"/>
            <a:ext cx="1023479" cy="119530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:a16="http://schemas.microsoft.com/office/drawing/2014/main" id="{3608232B-F843-49B1-82A1-2C2907E855DB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2324385" y="4069563"/>
            <a:ext cx="1" cy="4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แผนผังลำดับงาน: ตัวเชื่อมไปหน้าอื่น 19">
            <a:extLst>
              <a:ext uri="{FF2B5EF4-FFF2-40B4-BE49-F238E27FC236}">
                <a16:creationId xmlns:a16="http://schemas.microsoft.com/office/drawing/2014/main" id="{939FB479-50F7-483B-BAE1-772BD5028973}"/>
              </a:ext>
            </a:extLst>
          </p:cNvPr>
          <p:cNvSpPr/>
          <p:nvPr/>
        </p:nvSpPr>
        <p:spPr>
          <a:xfrm>
            <a:off x="2208475" y="4496581"/>
            <a:ext cx="231820" cy="326801"/>
          </a:xfrm>
          <a:prstGeom prst="flowChartOffpageConnector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42AF636C-47E8-43A6-9668-1778D264E01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644866" y="4069563"/>
            <a:ext cx="1" cy="4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แผนผังลำดับงาน: ตัวเชื่อมไปหน้าอื่น 24">
            <a:extLst>
              <a:ext uri="{FF2B5EF4-FFF2-40B4-BE49-F238E27FC236}">
                <a16:creationId xmlns:a16="http://schemas.microsoft.com/office/drawing/2014/main" id="{7670FAAB-F20E-446C-8A37-551CFD631AF3}"/>
              </a:ext>
            </a:extLst>
          </p:cNvPr>
          <p:cNvSpPr/>
          <p:nvPr/>
        </p:nvSpPr>
        <p:spPr>
          <a:xfrm>
            <a:off x="6528956" y="4496581"/>
            <a:ext cx="231820" cy="326801"/>
          </a:xfrm>
          <a:prstGeom prst="flowChartOffpageConnector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093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B9A1C2D-0887-4762-B17D-A5D1B95EB244}"/>
              </a:ext>
            </a:extLst>
          </p:cNvPr>
          <p:cNvSpPr/>
          <p:nvPr/>
        </p:nvSpPr>
        <p:spPr>
          <a:xfrm>
            <a:off x="1187624" y="2931791"/>
            <a:ext cx="2273523" cy="1209781"/>
          </a:xfrm>
          <a:prstGeom prst="rect">
            <a:avLst/>
          </a:prstGeom>
          <a:ln>
            <a:solidFill>
              <a:srgbClr val="0DF13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-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Elastic Search</a:t>
            </a:r>
          </a:p>
          <a:p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-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ระบบ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Tag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BD2A3BD4-D2DA-4C61-B39E-9EB272119B44}"/>
              </a:ext>
            </a:extLst>
          </p:cNvPr>
          <p:cNvSpPr/>
          <p:nvPr/>
        </p:nvSpPr>
        <p:spPr>
          <a:xfrm>
            <a:off x="5148064" y="2931790"/>
            <a:ext cx="3024336" cy="1209781"/>
          </a:xfrm>
          <a:prstGeom prst="rect">
            <a:avLst/>
          </a:prstGeom>
          <a:ln>
            <a:solidFill>
              <a:srgbClr val="0DF13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ระบบจัดการโครงงานและที่ปรึกษา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4" name="ลูกศรเชื่อมต่อแบบตรง 3">
            <a:extLst>
              <a:ext uri="{FF2B5EF4-FFF2-40B4-BE49-F238E27FC236}">
                <a16:creationId xmlns:a16="http://schemas.microsoft.com/office/drawing/2014/main" id="{B4D7CCCB-3411-4523-AA07-897B6D38133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324385" y="1372029"/>
            <a:ext cx="1" cy="15597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24759A8-F3B2-4F9A-945D-138EA25CBF60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6644866" y="2427733"/>
            <a:ext cx="15366" cy="504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1992DD0-7117-4491-9C9E-B68C2FA58AE2}"/>
              </a:ext>
            </a:extLst>
          </p:cNvPr>
          <p:cNvSpPr/>
          <p:nvPr/>
        </p:nvSpPr>
        <p:spPr>
          <a:xfrm>
            <a:off x="1187624" y="1217953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การสืบค้นเอกสารโครงงาน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58C6455E-AB1E-4C89-A956-8602FD94F4C9}"/>
              </a:ext>
            </a:extLst>
          </p:cNvPr>
          <p:cNvSpPr/>
          <p:nvPr/>
        </p:nvSpPr>
        <p:spPr>
          <a:xfrm>
            <a:off x="5508104" y="1217952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การจัดการโครงงานคอมพิวเตอร์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589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Arrow: Left 7">
            <a:extLst>
              <a:ext uri="{FF2B5EF4-FFF2-40B4-BE49-F238E27FC236}">
                <a16:creationId xmlns:a16="http://schemas.microsoft.com/office/drawing/2014/main" id="{A88FC285-CDDC-44DE-AC60-36F1EBA99E4A}"/>
              </a:ext>
            </a:extLst>
          </p:cNvPr>
          <p:cNvSpPr/>
          <p:nvPr/>
        </p:nvSpPr>
        <p:spPr>
          <a:xfrm>
            <a:off x="1259632" y="856423"/>
            <a:ext cx="7024513" cy="923239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แยกหมวดหมู่ของเอกสารจาก</a:t>
            </a:r>
            <a:r>
              <a:rPr lang="th-TH" sz="3200" dirty="0" err="1">
                <a:latin typeface="Thai Sans Lite" panose="02000000000000000000" pitchFamily="2" charset="-34"/>
                <a:cs typeface="Thai Sans Lite" panose="02000000000000000000" pitchFamily="2" charset="-34"/>
              </a:rPr>
              <a:t>แท็ก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 (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Tag)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ได้อย่างชาญฉลาดด้วยการแนะนำ</a:t>
            </a:r>
            <a:r>
              <a:rPr lang="th-TH" sz="3200" dirty="0" err="1">
                <a:latin typeface="Thai Sans Lite" panose="02000000000000000000" pitchFamily="2" charset="-34"/>
                <a:cs typeface="Thai Sans Lite" panose="02000000000000000000" pitchFamily="2" charset="-34"/>
              </a:rPr>
              <a:t>แท็ก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แบบอัตโนมัติ</a:t>
            </a:r>
          </a:p>
        </p:txBody>
      </p:sp>
      <p:sp>
        <p:nvSpPr>
          <p:cNvPr id="11" name="วงรี 6">
            <a:extLst>
              <a:ext uri="{FF2B5EF4-FFF2-40B4-BE49-F238E27FC236}">
                <a16:creationId xmlns:a16="http://schemas.microsoft.com/office/drawing/2014/main" id="{196A7735-DF9C-45D2-8D97-B7C2A62ECB8B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2" name="Arrow: Left 7">
            <a:extLst>
              <a:ext uri="{FF2B5EF4-FFF2-40B4-BE49-F238E27FC236}">
                <a16:creationId xmlns:a16="http://schemas.microsoft.com/office/drawing/2014/main" id="{F46BBD22-3A22-4292-8E79-B3FB40A60099}"/>
              </a:ext>
            </a:extLst>
          </p:cNvPr>
          <p:cNvSpPr/>
          <p:nvPr/>
        </p:nvSpPr>
        <p:spPr>
          <a:xfrm>
            <a:off x="1279114" y="194394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ค้นหาข้อมูลจากเนื้อหาของโครงงานได้โดยใช้ 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Elasticsearch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วงรี 6">
            <a:extLst>
              <a:ext uri="{FF2B5EF4-FFF2-40B4-BE49-F238E27FC236}">
                <a16:creationId xmlns:a16="http://schemas.microsoft.com/office/drawing/2014/main" id="{BE0F9347-15D0-4E82-A89F-1105C34CE3CE}"/>
              </a:ext>
            </a:extLst>
          </p:cNvPr>
          <p:cNvSpPr/>
          <p:nvPr/>
        </p:nvSpPr>
        <p:spPr>
          <a:xfrm>
            <a:off x="781667" y="201554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4" name="Arrow: Left 7">
            <a:extLst>
              <a:ext uri="{FF2B5EF4-FFF2-40B4-BE49-F238E27FC236}">
                <a16:creationId xmlns:a16="http://schemas.microsoft.com/office/drawing/2014/main" id="{DD0FF757-527D-44E5-92E2-F0CC3062D2CF}"/>
              </a:ext>
            </a:extLst>
          </p:cNvPr>
          <p:cNvSpPr/>
          <p:nvPr/>
        </p:nvSpPr>
        <p:spPr>
          <a:xfrm>
            <a:off x="1279114" y="256447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จัดการเอกสารโครงงานคอมพิวเตอร์ได้ผ่านหน้าเว็บไซต์</a:t>
            </a:r>
          </a:p>
        </p:txBody>
      </p:sp>
      <p:sp>
        <p:nvSpPr>
          <p:cNvPr id="19" name="วงรี 6">
            <a:extLst>
              <a:ext uri="{FF2B5EF4-FFF2-40B4-BE49-F238E27FC236}">
                <a16:creationId xmlns:a16="http://schemas.microsoft.com/office/drawing/2014/main" id="{A0D35D99-772E-497F-86B4-B1A223220BD8}"/>
              </a:ext>
            </a:extLst>
          </p:cNvPr>
          <p:cNvSpPr/>
          <p:nvPr/>
        </p:nvSpPr>
        <p:spPr>
          <a:xfrm>
            <a:off x="781667" y="263607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3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0" name="Arrow: Left 7">
            <a:extLst>
              <a:ext uri="{FF2B5EF4-FFF2-40B4-BE49-F238E27FC236}">
                <a16:creationId xmlns:a16="http://schemas.microsoft.com/office/drawing/2014/main" id="{B65D91FA-2B66-4FA0-946C-E0B180826FBC}"/>
              </a:ext>
            </a:extLst>
          </p:cNvPr>
          <p:cNvSpPr/>
          <p:nvPr/>
        </p:nvSpPr>
        <p:spPr>
          <a:xfrm>
            <a:off x="1279114" y="318500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เพิ่มและจัดการที่ปรึกษาได้ผ่านหน้าเว็บไซต์</a:t>
            </a:r>
          </a:p>
        </p:txBody>
      </p:sp>
      <p:sp>
        <p:nvSpPr>
          <p:cNvPr id="22" name="วงรี 6">
            <a:extLst>
              <a:ext uri="{FF2B5EF4-FFF2-40B4-BE49-F238E27FC236}">
                <a16:creationId xmlns:a16="http://schemas.microsoft.com/office/drawing/2014/main" id="{0210544A-4D07-4856-BD29-F0AB480D013F}"/>
              </a:ext>
            </a:extLst>
          </p:cNvPr>
          <p:cNvSpPr/>
          <p:nvPr/>
        </p:nvSpPr>
        <p:spPr>
          <a:xfrm>
            <a:off x="781667" y="325660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3" name="Arrow: Left 7">
            <a:extLst>
              <a:ext uri="{FF2B5EF4-FFF2-40B4-BE49-F238E27FC236}">
                <a16:creationId xmlns:a16="http://schemas.microsoft.com/office/drawing/2014/main" id="{32F91625-6D52-4917-92A4-739830CC1BE8}"/>
              </a:ext>
            </a:extLst>
          </p:cNvPr>
          <p:cNvSpPr/>
          <p:nvPr/>
        </p:nvSpPr>
        <p:spPr>
          <a:xfrm>
            <a:off x="1259632" y="3805536"/>
            <a:ext cx="7024513" cy="998462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มีมาตรฐานเดียวกันกับระบบ 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E-Office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เพื่อตอบสนองนโยบายของภาควิชา</a:t>
            </a:r>
          </a:p>
        </p:txBody>
      </p:sp>
      <p:sp>
        <p:nvSpPr>
          <p:cNvPr id="24" name="วงรี 6">
            <a:extLst>
              <a:ext uri="{FF2B5EF4-FFF2-40B4-BE49-F238E27FC236}">
                <a16:creationId xmlns:a16="http://schemas.microsoft.com/office/drawing/2014/main" id="{9A7DCA37-E25B-475B-8793-950AB5C6E5C3}"/>
              </a:ext>
            </a:extLst>
          </p:cNvPr>
          <p:cNvSpPr/>
          <p:nvPr/>
        </p:nvSpPr>
        <p:spPr>
          <a:xfrm>
            <a:off x="762185" y="387713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5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816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19/47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20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20/57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2951820" y="1875769"/>
            <a:ext cx="1584176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03A23642-3AAB-4993-ABE0-5DF0CEA49A84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171625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21/47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Infrastructure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th-TH" b="1" dirty="0"/>
          </a:p>
        </p:txBody>
      </p:sp>
      <p:pic>
        <p:nvPicPr>
          <p:cNvPr id="7" name="รูปภาพ 6" descr="C:\Users\KCSThailand\AppData\Local\Microsoft\Windows\INetCache\Content.Word\EProject.png">
            <a:extLst>
              <a:ext uri="{FF2B5EF4-FFF2-40B4-BE49-F238E27FC236}">
                <a16:creationId xmlns:a16="http://schemas.microsoft.com/office/drawing/2014/main" id="{A20C5820-6092-4D1D-9096-12944B62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0478"/>
            <a:ext cx="5976664" cy="3759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77D2DDBF-4BAF-4ED4-8288-DC65291D49B6}"/>
              </a:ext>
            </a:extLst>
          </p:cNvPr>
          <p:cNvCxnSpPr>
            <a:cxnSpLocks/>
          </p:cNvCxnSpPr>
          <p:nvPr/>
        </p:nvCxnSpPr>
        <p:spPr>
          <a:xfrm flipH="1">
            <a:off x="5819007" y="2559845"/>
            <a:ext cx="117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วงรี 1">
            <a:extLst>
              <a:ext uri="{FF2B5EF4-FFF2-40B4-BE49-F238E27FC236}">
                <a16:creationId xmlns:a16="http://schemas.microsoft.com/office/drawing/2014/main" id="{DD7D8C7F-75E9-4449-9471-3A30C9DB1EA2}"/>
              </a:ext>
            </a:extLst>
          </p:cNvPr>
          <p:cNvSpPr/>
          <p:nvPr/>
        </p:nvSpPr>
        <p:spPr>
          <a:xfrm>
            <a:off x="3059832" y="3363838"/>
            <a:ext cx="1584176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DA433A38-7263-4C68-8432-F8A6E8571DE0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183878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8569</TotalTime>
  <Words>906</Words>
  <Application>Microsoft Office PowerPoint</Application>
  <PresentationFormat>นำเสนอทางหน้าจอ (16:9)</PresentationFormat>
  <Paragraphs>262</Paragraphs>
  <Slides>32</Slides>
  <Notes>27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32</vt:i4>
      </vt:variant>
    </vt:vector>
  </HeadingPairs>
  <TitlesOfParts>
    <vt:vector size="42" baseType="lpstr">
      <vt:lpstr>맑은 고딕</vt:lpstr>
      <vt:lpstr>Thai Sans Lite</vt:lpstr>
      <vt:lpstr>RSU</vt:lpstr>
      <vt:lpstr>Calibri</vt:lpstr>
      <vt:lpstr>Cordia New</vt:lpstr>
      <vt:lpstr>TH Sarabun New</vt:lpstr>
      <vt:lpstr>Arial</vt:lpstr>
      <vt:lpstr>Chaparral Pro Light</vt:lpstr>
      <vt:lpstr>Office Theme</vt:lpstr>
      <vt:lpstr>Custom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คุณัญญา ยุปาระมี</cp:lastModifiedBy>
  <cp:revision>426</cp:revision>
  <dcterms:created xsi:type="dcterms:W3CDTF">2014-04-01T16:27:38Z</dcterms:created>
  <dcterms:modified xsi:type="dcterms:W3CDTF">2017-11-24T19:36:16Z</dcterms:modified>
</cp:coreProperties>
</file>